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68" r:id="rId3"/>
    <p:sldId id="357" r:id="rId4"/>
    <p:sldId id="283" r:id="rId5"/>
    <p:sldId id="284" r:id="rId6"/>
    <p:sldId id="285" r:id="rId7"/>
    <p:sldId id="286" r:id="rId8"/>
    <p:sldId id="287" r:id="rId9"/>
    <p:sldId id="335" r:id="rId10"/>
    <p:sldId id="289" r:id="rId11"/>
    <p:sldId id="290" r:id="rId12"/>
    <p:sldId id="339" r:id="rId13"/>
    <p:sldId id="370" r:id="rId14"/>
    <p:sldId id="371" r:id="rId15"/>
    <p:sldId id="292" r:id="rId16"/>
    <p:sldId id="341" r:id="rId17"/>
    <p:sldId id="342" r:id="rId18"/>
    <p:sldId id="294" r:id="rId19"/>
    <p:sldId id="3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135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221578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135738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230194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346737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55998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80354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404928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336219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393914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8558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7F51B6-8ED7-4731-9F8A-803721F11950}" type="datetimeFigureOut">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5236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F51B6-8ED7-4731-9F8A-803721F11950}" type="datetimeFigureOut">
              <a:rPr lang="en-US" smtClean="0"/>
              <a:pPr/>
              <a:t>11/18/2021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5050E-5B14-4A51-8874-D6A1FFF3ADB5}" type="slidenum">
              <a:rPr lang="en-US" smtClean="0"/>
              <a:pPr/>
              <a:t>‹#›</a:t>
            </a:fld>
            <a:endParaRPr lang="en-US" dirty="0"/>
          </a:p>
        </p:txBody>
      </p:sp>
    </p:spTree>
    <p:extLst>
      <p:ext uri="{BB962C8B-B14F-4D97-AF65-F5344CB8AC3E}">
        <p14:creationId xmlns:p14="http://schemas.microsoft.com/office/powerpoint/2010/main" val="2752492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68174"/>
            <a:ext cx="3886200" cy="636101"/>
          </a:xfrm>
        </p:spPr>
        <p:txBody>
          <a:bodyPr>
            <a:noAutofit/>
          </a:bodyPr>
          <a:lstStyle/>
          <a:p>
            <a:pPr algn="ctr">
              <a:lnSpc>
                <a:spcPct val="100000"/>
              </a:lnSpc>
              <a:spcBef>
                <a:spcPts val="0"/>
              </a:spcBef>
            </a:pPr>
            <a:r>
              <a:rPr lang="en-US" sz="1400" dirty="0">
                <a:solidFill>
                  <a:srgbClr val="002060"/>
                </a:solidFill>
                <a:latin typeface="Berlin Sans FB Demi" panose="020E0802020502020306" pitchFamily="34" charset="0"/>
              </a:rPr>
              <a:t>Ministry of higher Education</a:t>
            </a:r>
          </a:p>
          <a:p>
            <a:pPr algn="ctr">
              <a:lnSpc>
                <a:spcPct val="100000"/>
              </a:lnSpc>
              <a:spcBef>
                <a:spcPts val="0"/>
              </a:spcBef>
            </a:pPr>
            <a:r>
              <a:rPr lang="en-US" sz="1400" dirty="0">
                <a:solidFill>
                  <a:srgbClr val="002060"/>
                </a:solidFill>
                <a:latin typeface="Berlin Sans FB Demi" panose="020E0802020502020306" pitchFamily="34" charset="0"/>
              </a:rPr>
              <a:t>and Scientific Research</a:t>
            </a:r>
          </a:p>
        </p:txBody>
      </p:sp>
      <p:sp>
        <p:nvSpPr>
          <p:cNvPr id="6" name="Subtitle 4"/>
          <p:cNvSpPr txBox="1">
            <a:spLocks/>
          </p:cNvSpPr>
          <p:nvPr/>
        </p:nvSpPr>
        <p:spPr>
          <a:xfrm>
            <a:off x="152400" y="68174"/>
            <a:ext cx="3886200" cy="58068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dirty="0" err="1"/>
              <a:t>Robbin’s</a:t>
            </a:r>
            <a:r>
              <a:rPr lang="en-US" dirty="0"/>
              <a:t> Basic pathology 9</a:t>
            </a:r>
            <a:r>
              <a:rPr lang="en-US" baseline="30000" dirty="0"/>
              <a:t>th </a:t>
            </a:r>
            <a:r>
              <a:rPr lang="en-US" dirty="0"/>
              <a:t>edition</a:t>
            </a:r>
          </a:p>
          <a:p>
            <a:r>
              <a:rPr lang="pt-BR" dirty="0"/>
              <a:t>Hoffbrands Essential Haematology 7</a:t>
            </a:r>
            <a:r>
              <a:rPr lang="pt-BR" baseline="30000" dirty="0"/>
              <a:t>th</a:t>
            </a:r>
            <a:r>
              <a:rPr lang="pt-BR" dirty="0"/>
              <a:t> edition</a:t>
            </a: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979E3BF-905D-4761-A225-E1D43CF64D95}"/>
              </a:ext>
            </a:extLst>
          </p:cNvPr>
          <p:cNvSpPr/>
          <p:nvPr/>
        </p:nvSpPr>
        <p:spPr>
          <a:xfrm>
            <a:off x="265814" y="898711"/>
            <a:ext cx="8506046" cy="1877437"/>
          </a:xfrm>
          <a:prstGeom prst="rect">
            <a:avLst/>
          </a:prstGeom>
          <a:noFill/>
        </p:spPr>
        <p:txBody>
          <a:bodyPr wrap="square" lIns="91440" tIns="45720" rIns="91440" bIns="45720">
            <a:spAutoFit/>
          </a:bodyPr>
          <a:lstStyle/>
          <a:p>
            <a:pPr algn="ctr"/>
            <a:r>
              <a:rPr lang="en-US" sz="4400" b="1" cap="none" spc="0" dirty="0">
                <a:ln w="13462">
                  <a:solidFill>
                    <a:schemeClr val="bg1"/>
                  </a:solidFill>
                  <a:prstDash val="solid"/>
                </a:ln>
                <a:solidFill>
                  <a:srgbClr val="92D050"/>
                </a:solidFill>
                <a:effectLst>
                  <a:outerShdw dist="38100" dir="2700000" algn="bl" rotWithShape="0">
                    <a:schemeClr val="accent5"/>
                  </a:outerShdw>
                </a:effectLst>
              </a:rPr>
              <a:t>The module: Mechanism of Disease</a:t>
            </a:r>
          </a:p>
          <a:p>
            <a:pPr algn="ctr"/>
            <a:endParaRPr lang="en-US" sz="4400" b="1" cap="none" spc="0" dirty="0">
              <a:ln w="13462">
                <a:solidFill>
                  <a:schemeClr val="bg1"/>
                </a:solidFill>
                <a:prstDash val="solid"/>
              </a:ln>
              <a:solidFill>
                <a:srgbClr val="92D050"/>
              </a:solidFill>
              <a:effectLst>
                <a:outerShdw dist="38100" dir="2700000" algn="bl" rotWithShape="0">
                  <a:schemeClr val="accent5"/>
                </a:outerShdw>
              </a:effectLst>
            </a:endParaRPr>
          </a:p>
          <a:p>
            <a:r>
              <a:rPr lang="en-US" sz="2800" b="1" dirty="0">
                <a:ln w="13462">
                  <a:solidFill>
                    <a:schemeClr val="bg1"/>
                  </a:solidFill>
                  <a:prstDash val="solid"/>
                </a:ln>
                <a:effectLst>
                  <a:outerShdw dist="38100" dir="2700000" algn="bl" rotWithShape="0">
                    <a:schemeClr val="accent5"/>
                  </a:outerShdw>
                </a:effectLst>
              </a:rPr>
              <a:t>Session 5 / Lectures 2</a:t>
            </a:r>
            <a:endParaRPr lang="en-GB" sz="2800" b="1" cap="none" spc="0" dirty="0">
              <a:ln w="13462">
                <a:solidFill>
                  <a:schemeClr val="bg1"/>
                </a:solidFill>
                <a:prstDash val="solid"/>
              </a:ln>
              <a:effectLst>
                <a:outerShdw dist="38100" dir="2700000" algn="bl" rotWithShape="0">
                  <a:schemeClr val="accent5"/>
                </a:outerShdw>
              </a:effectLst>
            </a:endParaRPr>
          </a:p>
        </p:txBody>
      </p:sp>
      <p:sp>
        <p:nvSpPr>
          <p:cNvPr id="3" name="Rectangle 2">
            <a:extLst>
              <a:ext uri="{FF2B5EF4-FFF2-40B4-BE49-F238E27FC236}">
                <a16:creationId xmlns:a16="http://schemas.microsoft.com/office/drawing/2014/main" id="{CBFA5F5C-7657-4034-95A4-D6557FC7F8F4}"/>
              </a:ext>
            </a:extLst>
          </p:cNvPr>
          <p:cNvSpPr/>
          <p:nvPr/>
        </p:nvSpPr>
        <p:spPr>
          <a:xfrm>
            <a:off x="751627" y="2690274"/>
            <a:ext cx="7640746" cy="769441"/>
          </a:xfrm>
          <a:prstGeom prst="rect">
            <a:avLst/>
          </a:prstGeom>
          <a:noFill/>
        </p:spPr>
        <p:txBody>
          <a:bodyPr wrap="none" lIns="91440" tIns="45720" rIns="91440" bIns="45720">
            <a:spAutoFit/>
          </a:bodyPr>
          <a:lstStyle/>
          <a:p>
            <a:pPr algn="ctr"/>
            <a:r>
              <a:rPr lang="en-GB" sz="4400" b="1" cap="none" spc="0" dirty="0">
                <a:ln w="22225">
                  <a:solidFill>
                    <a:schemeClr val="accent2"/>
                  </a:solidFill>
                  <a:prstDash val="solid"/>
                </a:ln>
                <a:solidFill>
                  <a:schemeClr val="accent2">
                    <a:lumMod val="40000"/>
                    <a:lumOff val="60000"/>
                  </a:schemeClr>
                </a:solidFill>
                <a:effectLst/>
              </a:rPr>
              <a:t>Haemostasis and Thrombosis (I)</a:t>
            </a:r>
          </a:p>
        </p:txBody>
      </p:sp>
      <p:sp>
        <p:nvSpPr>
          <p:cNvPr id="4" name="TextBox 3">
            <a:extLst>
              <a:ext uri="{FF2B5EF4-FFF2-40B4-BE49-F238E27FC236}">
                <a16:creationId xmlns:a16="http://schemas.microsoft.com/office/drawing/2014/main" id="{072D11C7-5654-4165-8FC1-806EAD160B83}"/>
              </a:ext>
            </a:extLst>
          </p:cNvPr>
          <p:cNvSpPr txBox="1"/>
          <p:nvPr/>
        </p:nvSpPr>
        <p:spPr>
          <a:xfrm>
            <a:off x="393582" y="3429000"/>
            <a:ext cx="5562717" cy="2031325"/>
          </a:xfrm>
          <a:prstGeom prst="rect">
            <a:avLst/>
          </a:prstGeom>
          <a:noFill/>
        </p:spPr>
        <p:txBody>
          <a:bodyPr wrap="square" rtlCol="0">
            <a:spAutoFit/>
          </a:bodyPr>
          <a:lstStyle/>
          <a:p>
            <a:r>
              <a:rPr lang="en-GB" i="1" dirty="0">
                <a:solidFill>
                  <a:srgbClr val="0070C0"/>
                </a:solidFill>
              </a:rPr>
              <a:t>Module staff: Session 5</a:t>
            </a:r>
          </a:p>
          <a:p>
            <a:r>
              <a:rPr lang="en-GB" i="1" dirty="0">
                <a:solidFill>
                  <a:srgbClr val="0070C0"/>
                </a:solidFill>
              </a:rPr>
              <a:t>			</a:t>
            </a:r>
            <a:r>
              <a:rPr lang="en-GB" i="1" dirty="0" err="1">
                <a:solidFill>
                  <a:srgbClr val="0070C0"/>
                </a:solidFill>
              </a:rPr>
              <a:t>Dr.</a:t>
            </a:r>
            <a:r>
              <a:rPr lang="en-GB" i="1" dirty="0">
                <a:solidFill>
                  <a:srgbClr val="0070C0"/>
                </a:solidFill>
              </a:rPr>
              <a:t> </a:t>
            </a:r>
            <a:r>
              <a:rPr lang="en-GB" i="1" dirty="0" err="1">
                <a:solidFill>
                  <a:srgbClr val="0070C0"/>
                </a:solidFill>
              </a:rPr>
              <a:t>Sadiq</a:t>
            </a:r>
            <a:r>
              <a:rPr lang="en-GB" i="1" dirty="0">
                <a:solidFill>
                  <a:srgbClr val="0070C0"/>
                </a:solidFill>
              </a:rPr>
              <a:t> K. Ali  (Module leader)</a:t>
            </a:r>
          </a:p>
          <a:p>
            <a:r>
              <a:rPr lang="en-GB" i="1" dirty="0">
                <a:solidFill>
                  <a:srgbClr val="0070C0"/>
                </a:solidFill>
              </a:rPr>
              <a:t>			</a:t>
            </a:r>
            <a:r>
              <a:rPr lang="en-GB" i="1" dirty="0" err="1">
                <a:solidFill>
                  <a:srgbClr val="FF0000"/>
                </a:solidFill>
              </a:rPr>
              <a:t>Dr.</a:t>
            </a:r>
            <a:r>
              <a:rPr lang="en-GB" i="1" dirty="0">
                <a:solidFill>
                  <a:srgbClr val="FF0000"/>
                </a:solidFill>
              </a:rPr>
              <a:t> Ihsan </a:t>
            </a:r>
            <a:r>
              <a:rPr lang="en-GB" i="1" dirty="0" err="1">
                <a:solidFill>
                  <a:srgbClr val="FF0000"/>
                </a:solidFill>
              </a:rPr>
              <a:t>Mardan</a:t>
            </a:r>
            <a:r>
              <a:rPr lang="en-GB" i="1" dirty="0">
                <a:solidFill>
                  <a:srgbClr val="FF0000"/>
                </a:solidFill>
              </a:rPr>
              <a:t> </a:t>
            </a:r>
          </a:p>
          <a:p>
            <a:r>
              <a:rPr lang="en-GB" i="1" dirty="0">
                <a:solidFill>
                  <a:srgbClr val="0070C0"/>
                </a:solidFill>
              </a:rPr>
              <a:t>			</a:t>
            </a:r>
            <a:r>
              <a:rPr lang="en-GB" i="1" dirty="0" err="1">
                <a:solidFill>
                  <a:srgbClr val="0070C0"/>
                </a:solidFill>
              </a:rPr>
              <a:t>Dr.</a:t>
            </a:r>
            <a:r>
              <a:rPr lang="en-GB" i="1" dirty="0">
                <a:solidFill>
                  <a:srgbClr val="0070C0"/>
                </a:solidFill>
              </a:rPr>
              <a:t> Iman Abdul-</a:t>
            </a:r>
            <a:r>
              <a:rPr lang="en-GB" i="1" dirty="0" err="1">
                <a:solidFill>
                  <a:srgbClr val="0070C0"/>
                </a:solidFill>
              </a:rPr>
              <a:t>Hadi</a:t>
            </a:r>
            <a:endParaRPr lang="en-GB" i="1" dirty="0">
              <a:solidFill>
                <a:srgbClr val="0070C0"/>
              </a:solidFill>
            </a:endParaRPr>
          </a:p>
          <a:p>
            <a:r>
              <a:rPr lang="en-GB" i="1" dirty="0">
                <a:solidFill>
                  <a:srgbClr val="0070C0"/>
                </a:solidFill>
              </a:rPr>
              <a:t>			</a:t>
            </a:r>
            <a:r>
              <a:rPr lang="en-GB" i="1" dirty="0" err="1">
                <a:solidFill>
                  <a:srgbClr val="0070C0"/>
                </a:solidFill>
              </a:rPr>
              <a:t>Dr.</a:t>
            </a:r>
            <a:r>
              <a:rPr lang="en-GB" i="1" dirty="0">
                <a:solidFill>
                  <a:srgbClr val="0070C0"/>
                </a:solidFill>
              </a:rPr>
              <a:t> </a:t>
            </a:r>
            <a:r>
              <a:rPr lang="en-GB" i="1" dirty="0" err="1">
                <a:solidFill>
                  <a:srgbClr val="0070C0"/>
                </a:solidFill>
              </a:rPr>
              <a:t>Ghada</a:t>
            </a:r>
            <a:r>
              <a:rPr lang="en-GB" i="1" dirty="0">
                <a:solidFill>
                  <a:srgbClr val="0070C0"/>
                </a:solidFill>
              </a:rPr>
              <a:t> Lateef</a:t>
            </a:r>
          </a:p>
          <a:p>
            <a:r>
              <a:rPr lang="en-GB" i="1" dirty="0">
                <a:solidFill>
                  <a:srgbClr val="0070C0"/>
                </a:solidFill>
              </a:rPr>
              <a:t>			Dr. </a:t>
            </a:r>
            <a:r>
              <a:rPr lang="en-GB" i="1" dirty="0" err="1">
                <a:solidFill>
                  <a:srgbClr val="0070C0"/>
                </a:solidFill>
              </a:rPr>
              <a:t>Wasan</a:t>
            </a:r>
            <a:r>
              <a:rPr lang="en-GB" i="1" dirty="0">
                <a:solidFill>
                  <a:srgbClr val="0070C0"/>
                </a:solidFill>
              </a:rPr>
              <a:t> Mansur</a:t>
            </a:r>
          </a:p>
          <a:p>
            <a:r>
              <a:rPr lang="en-GB" i="1" dirty="0">
                <a:solidFill>
                  <a:srgbClr val="0070C0"/>
                </a:solidFill>
              </a:rPr>
              <a:t>			</a:t>
            </a:r>
            <a:r>
              <a:rPr lang="en-GB" i="1" dirty="0" err="1">
                <a:solidFill>
                  <a:srgbClr val="0070C0"/>
                </a:solidFill>
              </a:rPr>
              <a:t>Dr.</a:t>
            </a:r>
            <a:r>
              <a:rPr lang="en-GB" i="1" dirty="0">
                <a:solidFill>
                  <a:srgbClr val="0070C0"/>
                </a:solidFill>
              </a:rPr>
              <a:t> </a:t>
            </a:r>
            <a:r>
              <a:rPr lang="en-GB" i="1" dirty="0" err="1">
                <a:solidFill>
                  <a:srgbClr val="0070C0"/>
                </a:solidFill>
              </a:rPr>
              <a:t>Safa</a:t>
            </a:r>
            <a:r>
              <a:rPr lang="en-GB" i="1" dirty="0">
                <a:solidFill>
                  <a:srgbClr val="0070C0"/>
                </a:solidFill>
              </a:rPr>
              <a:t> Asaad</a:t>
            </a:r>
          </a:p>
        </p:txBody>
      </p:sp>
      <p:pic>
        <p:nvPicPr>
          <p:cNvPr id="8" name="Picture 7"/>
          <p:cNvPicPr>
            <a:picLocks noChangeAspect="1"/>
          </p:cNvPicPr>
          <p:nvPr/>
        </p:nvPicPr>
        <p:blipFill>
          <a:blip r:embed="rId3"/>
          <a:stretch>
            <a:fillRect/>
          </a:stretch>
        </p:blipFill>
        <p:spPr>
          <a:xfrm>
            <a:off x="4123905" y="22819"/>
            <a:ext cx="896190" cy="681455"/>
          </a:xfrm>
          <a:prstGeom prst="rect">
            <a:avLst/>
          </a:prstGeom>
        </p:spPr>
      </p:pic>
    </p:spTree>
    <p:extLst>
      <p:ext uri="{BB962C8B-B14F-4D97-AF65-F5344CB8AC3E}">
        <p14:creationId xmlns:p14="http://schemas.microsoft.com/office/powerpoint/2010/main" val="236730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4176" y="202913"/>
            <a:ext cx="2234907"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Morphology</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224176" y="803260"/>
            <a:ext cx="8640424" cy="6063198"/>
          </a:xfrm>
          <a:prstGeom prst="rect">
            <a:avLst/>
          </a:prstGeom>
        </p:spPr>
        <p:txBody>
          <a:bodyPr wrap="square">
            <a:spAutoFit/>
          </a:bodyPr>
          <a:lstStyle/>
          <a:p>
            <a:pPr marL="274320" lvl="0" indent="-274320" algn="just" defTabSz="914400">
              <a:lnSpc>
                <a:spcPct val="150000"/>
              </a:lnSpc>
              <a:spcBef>
                <a:spcPts val="600"/>
              </a:spcBef>
              <a:buClr>
                <a:srgbClr val="727CA3"/>
              </a:buClr>
              <a:buSzPct val="76000"/>
              <a:buFont typeface="Wingdings 3"/>
              <a:buChar char=""/>
            </a:pPr>
            <a:r>
              <a:rPr lang="en-US" sz="2800" dirty="0">
                <a:solidFill>
                  <a:prstClr val="black"/>
                </a:solidFill>
              </a:rPr>
              <a:t>Thrombi can develop anywhere in the cardiovascular system (e.g., in cardiac chambers, on valves, or in arteries, veins, or capillaries). The size and shape of a thrombus depend on the </a:t>
            </a:r>
            <a:r>
              <a:rPr lang="en-US" sz="2800" i="1" dirty="0">
                <a:solidFill>
                  <a:prstClr val="black"/>
                </a:solidFill>
              </a:rPr>
              <a:t>site of origin </a:t>
            </a:r>
            <a:r>
              <a:rPr lang="en-US" sz="2800" dirty="0">
                <a:solidFill>
                  <a:prstClr val="black"/>
                </a:solidFill>
              </a:rPr>
              <a:t>and the </a:t>
            </a:r>
            <a:r>
              <a:rPr lang="en-US" sz="2800" i="1" dirty="0">
                <a:solidFill>
                  <a:prstClr val="black"/>
                </a:solidFill>
              </a:rPr>
              <a:t>cause.</a:t>
            </a:r>
          </a:p>
          <a:p>
            <a:pPr marL="274320" lvl="0" indent="-274320" algn="just" defTabSz="914400">
              <a:lnSpc>
                <a:spcPct val="150000"/>
              </a:lnSpc>
              <a:spcBef>
                <a:spcPts val="600"/>
              </a:spcBef>
              <a:buClr>
                <a:srgbClr val="727CA3"/>
              </a:buClr>
              <a:buSzPct val="76000"/>
              <a:buFont typeface="Wingdings 3"/>
              <a:buChar char=""/>
            </a:pPr>
            <a:r>
              <a:rPr lang="en-US" sz="2800" dirty="0">
                <a:solidFill>
                  <a:prstClr val="black"/>
                </a:solidFill>
              </a:rPr>
              <a:t>Thrombi are focally attached to the underlying vascular surface and tend to </a:t>
            </a:r>
            <a:r>
              <a:rPr lang="en-US" sz="2800" dirty="0">
                <a:solidFill>
                  <a:srgbClr val="FF0000"/>
                </a:solidFill>
              </a:rPr>
              <a:t>propagate toward the heart</a:t>
            </a:r>
            <a:r>
              <a:rPr lang="en-US" sz="2800" dirty="0">
                <a:solidFill>
                  <a:prstClr val="black"/>
                </a:solidFill>
              </a:rPr>
              <a:t>; thus, arterial thrombi grow in a retrograde direction , while venous thrombi extend in the direction of blood flow.</a:t>
            </a:r>
          </a:p>
          <a:p>
            <a:pPr marL="274320" lvl="0" indent="-274320" algn="just" defTabSz="914400">
              <a:lnSpc>
                <a:spcPct val="150000"/>
              </a:lnSpc>
              <a:spcBef>
                <a:spcPts val="600"/>
              </a:spcBef>
              <a:buClr>
                <a:srgbClr val="727CA3"/>
              </a:buClr>
              <a:buSzPct val="76000"/>
              <a:buFont typeface="Wingdings 3"/>
              <a:buChar char=""/>
            </a:pPr>
            <a:endParaRPr lang="en-US" sz="2800" i="1" dirty="0">
              <a:solidFill>
                <a:prstClr val="black"/>
              </a:solidFill>
            </a:endParaRP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61697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15901" y="245324"/>
            <a:ext cx="8616270" cy="5986254"/>
          </a:xfrm>
          <a:prstGeom prst="rect">
            <a:avLst/>
          </a:prstGeom>
        </p:spPr>
        <p:txBody>
          <a:bodyPr wrap="square">
            <a:spAutoFit/>
          </a:bodyPr>
          <a:lstStyle/>
          <a:p>
            <a:pPr marL="274320" lvl="0" indent="-274320" algn="just" defTabSz="914400">
              <a:lnSpc>
                <a:spcPct val="150000"/>
              </a:lnSpc>
              <a:spcBef>
                <a:spcPts val="600"/>
              </a:spcBef>
              <a:buClr>
                <a:srgbClr val="727CA3"/>
              </a:buClr>
              <a:buSzPct val="76000"/>
              <a:buFont typeface="Wingdings 3"/>
              <a:buChar char=""/>
            </a:pPr>
            <a:r>
              <a:rPr lang="en-US" sz="2800" dirty="0">
                <a:solidFill>
                  <a:prstClr val="black"/>
                </a:solidFill>
              </a:rPr>
              <a:t>Thrombi can have grossly (and microscopically) apparent laminations called </a:t>
            </a:r>
            <a:r>
              <a:rPr lang="en-US" sz="2800" dirty="0">
                <a:solidFill>
                  <a:srgbClr val="FF0000"/>
                </a:solidFill>
              </a:rPr>
              <a:t>lines of Zahn</a:t>
            </a:r>
            <a:r>
              <a:rPr lang="en-US" sz="2800" dirty="0">
                <a:solidFill>
                  <a:prstClr val="black"/>
                </a:solidFill>
              </a:rPr>
              <a:t>; these represent pale platelet and fibrin layers alternating with darker red cell–rich layers. Such lines are significant in that they are only found in thrombi that form in flowing blood.</a:t>
            </a:r>
          </a:p>
          <a:p>
            <a:pPr lvl="0" algn="just" defTabSz="914400">
              <a:lnSpc>
                <a:spcPct val="150000"/>
              </a:lnSpc>
              <a:spcBef>
                <a:spcPts val="600"/>
              </a:spcBef>
              <a:buClr>
                <a:srgbClr val="727CA3"/>
              </a:buClr>
              <a:buSzPct val="76000"/>
            </a:pPr>
            <a:r>
              <a:rPr lang="en-US" sz="2800" i="1" dirty="0">
                <a:solidFill>
                  <a:srgbClr val="5B9BD5">
                    <a:lumMod val="75000"/>
                  </a:srgbClr>
                </a:solidFill>
              </a:rPr>
              <a:t>Their presence can therefore usually distinguish </a:t>
            </a:r>
            <a:r>
              <a:rPr lang="en-US" sz="2800" i="1" dirty="0" err="1">
                <a:solidFill>
                  <a:srgbClr val="5B9BD5">
                    <a:lumMod val="75000"/>
                  </a:srgbClr>
                </a:solidFill>
              </a:rPr>
              <a:t>antemortem</a:t>
            </a:r>
            <a:r>
              <a:rPr lang="en-US" sz="2800" i="1" dirty="0">
                <a:solidFill>
                  <a:srgbClr val="5B9BD5">
                    <a:lumMod val="75000"/>
                  </a:srgbClr>
                </a:solidFill>
              </a:rPr>
              <a:t> thrombosis from the </a:t>
            </a:r>
            <a:r>
              <a:rPr lang="en-US" sz="2800" i="1" dirty="0" err="1">
                <a:solidFill>
                  <a:srgbClr val="5B9BD5">
                    <a:lumMod val="75000"/>
                  </a:srgbClr>
                </a:solidFill>
              </a:rPr>
              <a:t>nonlaminated</a:t>
            </a:r>
            <a:r>
              <a:rPr lang="en-US" sz="2800" i="1" dirty="0">
                <a:solidFill>
                  <a:srgbClr val="5B9BD5">
                    <a:lumMod val="75000"/>
                  </a:srgbClr>
                </a:solidFill>
              </a:rPr>
              <a:t> clots that form in the postmortem state.</a:t>
            </a:r>
            <a:endParaRPr lang="en-US" sz="2800" dirty="0">
              <a:solidFill>
                <a:prstClr val="black"/>
              </a:solidFill>
            </a:endParaRPr>
          </a:p>
        </p:txBody>
      </p:sp>
      <p:pic>
        <p:nvPicPr>
          <p:cNvPr id="6" name="Picture 5"/>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403117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0500" y="371847"/>
            <a:ext cx="8674100" cy="4447371"/>
          </a:xfrm>
          <a:prstGeom prst="rect">
            <a:avLst/>
          </a:prstGeom>
        </p:spPr>
        <p:txBody>
          <a:bodyPr wrap="square">
            <a:spAutoFit/>
          </a:bodyPr>
          <a:lstStyle/>
          <a:p>
            <a:pPr marL="274320" lvl="0" indent="-274320" algn="just" defTabSz="914400">
              <a:lnSpc>
                <a:spcPct val="150000"/>
              </a:lnSpc>
              <a:spcBef>
                <a:spcPts val="600"/>
              </a:spcBef>
              <a:buClr>
                <a:srgbClr val="727CA3"/>
              </a:buClr>
              <a:buSzPct val="76000"/>
              <a:buFont typeface="Wingdings 3"/>
              <a:buChar char=""/>
            </a:pPr>
            <a:r>
              <a:rPr lang="en-US" sz="2600" i="1" dirty="0">
                <a:solidFill>
                  <a:prstClr val="black"/>
                </a:solidFill>
              </a:rPr>
              <a:t>Arterial thrombi </a:t>
            </a:r>
            <a:r>
              <a:rPr lang="en-US" sz="2600" dirty="0">
                <a:solidFill>
                  <a:prstClr val="black"/>
                </a:solidFill>
              </a:rPr>
              <a:t>are typically relatively rich in platelets, as the processes underlying their development (e.g., endothelial injury) lead to platelet activation.</a:t>
            </a:r>
          </a:p>
          <a:p>
            <a:pPr marL="274320" lvl="0" indent="-274320" algn="just" defTabSz="914400">
              <a:lnSpc>
                <a:spcPct val="150000"/>
              </a:lnSpc>
              <a:spcBef>
                <a:spcPts val="600"/>
              </a:spcBef>
              <a:buClr>
                <a:srgbClr val="727CA3"/>
              </a:buClr>
              <a:buSzPct val="76000"/>
              <a:buFont typeface="Wingdings 3"/>
              <a:buChar char=""/>
            </a:pPr>
            <a:endParaRPr lang="en-US" sz="2600" dirty="0">
              <a:solidFill>
                <a:prstClr val="black"/>
              </a:solidFill>
            </a:endParaRPr>
          </a:p>
          <a:p>
            <a:pPr marL="274320" lvl="0" indent="-274320" algn="just" defTabSz="914400">
              <a:lnSpc>
                <a:spcPct val="150000"/>
              </a:lnSpc>
              <a:spcBef>
                <a:spcPts val="600"/>
              </a:spcBef>
              <a:buClr>
                <a:srgbClr val="727CA3"/>
              </a:buClr>
              <a:buSzPct val="76000"/>
              <a:buFont typeface="Wingdings 3"/>
              <a:buChar char=""/>
            </a:pPr>
            <a:r>
              <a:rPr lang="en-US" sz="2600" i="1" dirty="0">
                <a:solidFill>
                  <a:prstClr val="black"/>
                </a:solidFill>
              </a:rPr>
              <a:t>Venous thrombi </a:t>
            </a:r>
            <a:r>
              <a:rPr lang="en-US" sz="2600" dirty="0">
                <a:solidFill>
                  <a:prstClr val="black"/>
                </a:solidFill>
              </a:rPr>
              <a:t>(</a:t>
            </a:r>
            <a:r>
              <a:rPr lang="en-US" sz="2600" dirty="0" err="1">
                <a:solidFill>
                  <a:prstClr val="black"/>
                </a:solidFill>
              </a:rPr>
              <a:t>phlebothrombosis</a:t>
            </a:r>
            <a:r>
              <a:rPr lang="en-US" sz="2600" dirty="0">
                <a:solidFill>
                  <a:prstClr val="black"/>
                </a:solidFill>
              </a:rPr>
              <a:t>) frequently propagate some distance toward the heart that is prone to give rise to emboli. </a:t>
            </a:r>
          </a:p>
        </p:txBody>
      </p:sp>
      <p:pic>
        <p:nvPicPr>
          <p:cNvPr id="6" name="Picture 5"/>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267597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0500" y="257547"/>
            <a:ext cx="8674100" cy="5647700"/>
          </a:xfrm>
          <a:prstGeom prst="rect">
            <a:avLst/>
          </a:prstGeom>
        </p:spPr>
        <p:txBody>
          <a:bodyPr wrap="square">
            <a:spAutoFit/>
          </a:bodyPr>
          <a:lstStyle/>
          <a:p>
            <a:pPr marL="274320" lvl="0" indent="-274320" algn="just" defTabSz="914400">
              <a:lnSpc>
                <a:spcPct val="150000"/>
              </a:lnSpc>
              <a:spcBef>
                <a:spcPts val="600"/>
              </a:spcBef>
              <a:buClr>
                <a:srgbClr val="727CA3"/>
              </a:buClr>
              <a:buSzPct val="76000"/>
              <a:buFont typeface="Wingdings 3"/>
              <a:buChar char=""/>
            </a:pPr>
            <a:r>
              <a:rPr lang="en-GB" sz="2600" dirty="0">
                <a:solidFill>
                  <a:prstClr val="black"/>
                </a:solidFill>
              </a:rPr>
              <a:t>Venous thrombosis is largely the result of activation of the coagulation cascade, and platelets play a secondary role. Because these thrombi form in the sluggish venous circulation, they tend to contain more enmeshed red cells, leading to the red, or stasis, thrombi. The veins of the lower extremities are most commonly affected (90% of venous thromboses).</a:t>
            </a:r>
          </a:p>
          <a:p>
            <a:pPr marL="274320" lvl="0" indent="-274320" algn="just" defTabSz="914400">
              <a:lnSpc>
                <a:spcPct val="150000"/>
              </a:lnSpc>
              <a:spcBef>
                <a:spcPts val="600"/>
              </a:spcBef>
              <a:buClr>
                <a:srgbClr val="727CA3"/>
              </a:buClr>
              <a:buSzPct val="76000"/>
              <a:buFont typeface="Wingdings 3"/>
              <a:buChar char=""/>
            </a:pPr>
            <a:endParaRPr lang="en-GB" sz="2600" dirty="0">
              <a:solidFill>
                <a:prstClr val="black"/>
              </a:solidFill>
            </a:endParaRPr>
          </a:p>
          <a:p>
            <a:pPr marL="274320" lvl="0" indent="-274320" algn="just" defTabSz="914400">
              <a:lnSpc>
                <a:spcPct val="150000"/>
              </a:lnSpc>
              <a:spcBef>
                <a:spcPts val="600"/>
              </a:spcBef>
              <a:buClr>
                <a:srgbClr val="727CA3"/>
              </a:buClr>
              <a:buSzPct val="76000"/>
              <a:buFont typeface="Wingdings 3"/>
              <a:buChar char=""/>
            </a:pPr>
            <a:r>
              <a:rPr lang="en-GB" sz="2600" dirty="0">
                <a:solidFill>
                  <a:prstClr val="black"/>
                </a:solidFill>
              </a:rPr>
              <a:t>Thrombi on heart valves are called vegetations.</a:t>
            </a:r>
            <a:endParaRPr lang="en-US" sz="2600" dirty="0">
              <a:solidFill>
                <a:prstClr val="black"/>
              </a:solidFill>
            </a:endParaRPr>
          </a:p>
        </p:txBody>
      </p:sp>
      <p:pic>
        <p:nvPicPr>
          <p:cNvPr id="6" name="Picture 5"/>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525215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172200"/>
          </a:xfrm>
          <a:prstGeom prst="rect">
            <a:avLst/>
          </a:prstGeom>
        </p:spPr>
      </p:pic>
      <p:pic>
        <p:nvPicPr>
          <p:cNvPr id="6" name="Picture 5"/>
          <p:cNvPicPr>
            <a:picLocks noChangeAspect="1"/>
          </p:cNvPicPr>
          <p:nvPr/>
        </p:nvPicPr>
        <p:blipFill>
          <a:blip r:embed="rId4"/>
          <a:stretch>
            <a:fillRect/>
          </a:stretch>
        </p:blipFill>
        <p:spPr>
          <a:xfrm>
            <a:off x="0" y="6153901"/>
            <a:ext cx="902286" cy="682811"/>
          </a:xfrm>
          <a:prstGeom prst="rect">
            <a:avLst/>
          </a:prstGeom>
        </p:spPr>
      </p:pic>
    </p:spTree>
    <p:extLst>
      <p:ext uri="{BB962C8B-B14F-4D97-AF65-F5344CB8AC3E}">
        <p14:creationId xmlns:p14="http://schemas.microsoft.com/office/powerpoint/2010/main" val="1457560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4259" y="291813"/>
            <a:ext cx="388119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Fate of the Thrombus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344258" y="1032098"/>
            <a:ext cx="6894741" cy="2841675"/>
          </a:xfrm>
          <a:prstGeom prst="rect">
            <a:avLst/>
          </a:prstGeom>
        </p:spPr>
        <p:txBody>
          <a:bodyPr wrap="square">
            <a:spAutoFit/>
          </a:bodyPr>
          <a:lstStyle/>
          <a:p>
            <a:pPr marL="274320" lvl="0" indent="-274320" defTabSz="914400">
              <a:lnSpc>
                <a:spcPct val="150000"/>
              </a:lnSpc>
              <a:spcBef>
                <a:spcPts val="600"/>
              </a:spcBef>
              <a:buClr>
                <a:srgbClr val="727CA3"/>
              </a:buClr>
              <a:buSzPct val="76000"/>
              <a:buFont typeface="Wingdings 3"/>
              <a:buChar char=""/>
            </a:pPr>
            <a:r>
              <a:rPr lang="en-US" sz="2800" i="1" dirty="0">
                <a:solidFill>
                  <a:prstClr val="black"/>
                </a:solidFill>
              </a:rPr>
              <a:t>Propagation.</a:t>
            </a:r>
            <a:r>
              <a:rPr lang="en-US" sz="2800" dirty="0">
                <a:solidFill>
                  <a:prstClr val="black"/>
                </a:solidFill>
              </a:rPr>
              <a:t> </a:t>
            </a:r>
          </a:p>
          <a:p>
            <a:pPr marL="274320" lvl="0" indent="-274320" defTabSz="914400">
              <a:lnSpc>
                <a:spcPct val="150000"/>
              </a:lnSpc>
              <a:spcBef>
                <a:spcPts val="600"/>
              </a:spcBef>
              <a:buClr>
                <a:srgbClr val="727CA3"/>
              </a:buClr>
              <a:buSzPct val="76000"/>
              <a:buFont typeface="Wingdings 3"/>
              <a:buChar char=""/>
            </a:pPr>
            <a:r>
              <a:rPr lang="en-US" sz="2800" i="1" dirty="0">
                <a:solidFill>
                  <a:prstClr val="black"/>
                </a:solidFill>
              </a:rPr>
              <a:t>Embolization.</a:t>
            </a:r>
            <a:r>
              <a:rPr lang="en-US" sz="2800" dirty="0">
                <a:solidFill>
                  <a:prstClr val="black"/>
                </a:solidFill>
              </a:rPr>
              <a:t>.</a:t>
            </a:r>
          </a:p>
          <a:p>
            <a:pPr marL="274320" lvl="0" indent="-274320" defTabSz="914400">
              <a:lnSpc>
                <a:spcPct val="150000"/>
              </a:lnSpc>
              <a:spcBef>
                <a:spcPts val="600"/>
              </a:spcBef>
              <a:buClr>
                <a:srgbClr val="727CA3"/>
              </a:buClr>
              <a:buSzPct val="76000"/>
              <a:buFont typeface="Wingdings 3"/>
              <a:buChar char=""/>
            </a:pPr>
            <a:r>
              <a:rPr lang="en-US" sz="2800" i="1" dirty="0">
                <a:solidFill>
                  <a:prstClr val="black"/>
                </a:solidFill>
              </a:rPr>
              <a:t>Dissolution.</a:t>
            </a:r>
            <a:r>
              <a:rPr lang="en-US" sz="2800" dirty="0">
                <a:solidFill>
                  <a:prstClr val="black"/>
                </a:solidFill>
              </a:rPr>
              <a:t> </a:t>
            </a:r>
          </a:p>
          <a:p>
            <a:pPr marL="274320" lvl="0" indent="-274320" defTabSz="914400">
              <a:lnSpc>
                <a:spcPct val="150000"/>
              </a:lnSpc>
              <a:spcBef>
                <a:spcPts val="600"/>
              </a:spcBef>
              <a:buClr>
                <a:srgbClr val="727CA3"/>
              </a:buClr>
              <a:buSzPct val="76000"/>
              <a:buFont typeface="Wingdings 3"/>
              <a:buChar char=""/>
            </a:pPr>
            <a:r>
              <a:rPr lang="en-US" sz="2800" i="1" dirty="0">
                <a:solidFill>
                  <a:prstClr val="black"/>
                </a:solidFill>
              </a:rPr>
              <a:t>Organization and recanalization.</a:t>
            </a:r>
            <a:r>
              <a:rPr lang="en-US" sz="2800" dirty="0">
                <a:solidFill>
                  <a:prstClr val="black"/>
                </a:solidFill>
              </a:rPr>
              <a:t> </a:t>
            </a: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96292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4259" y="291813"/>
            <a:ext cx="388119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Fate of the Thrombus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344258" y="1032098"/>
            <a:ext cx="8494942" cy="4278094"/>
          </a:xfrm>
          <a:prstGeom prst="rect">
            <a:avLst/>
          </a:prstGeom>
        </p:spPr>
        <p:txBody>
          <a:bodyPr wrap="square">
            <a:spAutoFit/>
          </a:bodyPr>
          <a:lstStyle/>
          <a:p>
            <a:pPr marL="274320" lvl="0" indent="-274320" algn="just" defTabSz="914400">
              <a:spcBef>
                <a:spcPts val="600"/>
              </a:spcBef>
              <a:buClr>
                <a:srgbClr val="727CA3"/>
              </a:buClr>
              <a:buSzPct val="76000"/>
              <a:buFont typeface="Wingdings 3"/>
              <a:buChar char=""/>
            </a:pPr>
            <a:r>
              <a:rPr lang="en-US" sz="2800" i="1" dirty="0">
                <a:solidFill>
                  <a:prstClr val="black"/>
                </a:solidFill>
              </a:rPr>
              <a:t>Propagation: </a:t>
            </a:r>
            <a:r>
              <a:rPr lang="en-US" sz="2800" dirty="0">
                <a:solidFill>
                  <a:prstClr val="black"/>
                </a:solidFill>
              </a:rPr>
              <a:t>The thrombus enlarges through the accretion of additional platelets and fibrin.</a:t>
            </a:r>
          </a:p>
          <a:p>
            <a:pPr marL="274320" lvl="0" indent="-274320" algn="just" defTabSz="914400">
              <a:spcBef>
                <a:spcPts val="600"/>
              </a:spcBef>
              <a:buClr>
                <a:srgbClr val="727CA3"/>
              </a:buClr>
              <a:buSzPct val="76000"/>
              <a:buFont typeface="Wingdings 3"/>
              <a:buChar char=""/>
            </a:pPr>
            <a:endParaRPr lang="en-US" sz="2800" dirty="0">
              <a:solidFill>
                <a:prstClr val="black"/>
              </a:solidFill>
            </a:endParaRPr>
          </a:p>
          <a:p>
            <a:pPr marL="274320" lvl="0" indent="-274320" algn="just" defTabSz="914400">
              <a:spcBef>
                <a:spcPts val="600"/>
              </a:spcBef>
              <a:buClr>
                <a:srgbClr val="727CA3"/>
              </a:buClr>
              <a:buSzPct val="76000"/>
              <a:buFont typeface="Wingdings 3"/>
              <a:buChar char=""/>
            </a:pPr>
            <a:r>
              <a:rPr lang="en-US" sz="2800" i="1" dirty="0">
                <a:solidFill>
                  <a:prstClr val="black"/>
                </a:solidFill>
              </a:rPr>
              <a:t>Embolization: </a:t>
            </a:r>
            <a:r>
              <a:rPr lang="en-US" sz="2800" dirty="0">
                <a:solidFill>
                  <a:prstClr val="black"/>
                </a:solidFill>
              </a:rPr>
              <a:t>Part or all of the thrombus is dislodged and transported elsewhere in the vasculature.</a:t>
            </a:r>
          </a:p>
          <a:p>
            <a:pPr marL="274320" lvl="0" indent="-274320" algn="just" defTabSz="914400">
              <a:spcBef>
                <a:spcPts val="600"/>
              </a:spcBef>
              <a:buClr>
                <a:srgbClr val="727CA3"/>
              </a:buClr>
              <a:buSzPct val="76000"/>
              <a:buFont typeface="Wingdings 3"/>
              <a:buChar char=""/>
            </a:pPr>
            <a:endParaRPr lang="en-US" sz="2800" dirty="0">
              <a:solidFill>
                <a:prstClr val="black"/>
              </a:solidFill>
            </a:endParaRPr>
          </a:p>
          <a:p>
            <a:pPr marL="274320" lvl="0" indent="-274320" algn="just" defTabSz="914400">
              <a:spcBef>
                <a:spcPts val="600"/>
              </a:spcBef>
              <a:buClr>
                <a:srgbClr val="727CA3"/>
              </a:buClr>
              <a:buSzPct val="76000"/>
              <a:buFont typeface="Wingdings 3"/>
              <a:buChar char=""/>
            </a:pPr>
            <a:r>
              <a:rPr lang="en-US" sz="2800" i="1" dirty="0">
                <a:solidFill>
                  <a:prstClr val="black"/>
                </a:solidFill>
              </a:rPr>
              <a:t>Dissolution: </a:t>
            </a:r>
            <a:r>
              <a:rPr lang="en-US" sz="2800" dirty="0">
                <a:solidFill>
                  <a:prstClr val="black"/>
                </a:solidFill>
              </a:rPr>
              <a:t>If a thrombus is newly formed, activation of </a:t>
            </a:r>
            <a:r>
              <a:rPr lang="en-US" sz="2800" dirty="0" err="1">
                <a:solidFill>
                  <a:prstClr val="black"/>
                </a:solidFill>
              </a:rPr>
              <a:t>fibrinolytic</a:t>
            </a:r>
            <a:r>
              <a:rPr lang="en-US" sz="2800" dirty="0">
                <a:solidFill>
                  <a:prstClr val="black"/>
                </a:solidFill>
              </a:rPr>
              <a:t> factors may lead to its rapid shrinkage and complete dissolution</a:t>
            </a:r>
            <a:r>
              <a:rPr lang="en-US" sz="2800" i="1" dirty="0">
                <a:solidFill>
                  <a:prstClr val="black"/>
                </a:solidFill>
              </a:rPr>
              <a:t>.</a:t>
            </a:r>
            <a:endParaRPr lang="en-US" sz="2800" dirty="0">
              <a:solidFill>
                <a:prstClr val="black"/>
              </a:solidFill>
            </a:endParaRP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424549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4259" y="291813"/>
            <a:ext cx="388119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Fate of the Thrombus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344258" y="1032098"/>
            <a:ext cx="8494942" cy="4555093"/>
          </a:xfrm>
          <a:prstGeom prst="rect">
            <a:avLst/>
          </a:prstGeom>
        </p:spPr>
        <p:txBody>
          <a:bodyPr wrap="square">
            <a:spAutoFit/>
          </a:bodyPr>
          <a:lstStyle/>
          <a:p>
            <a:pPr marL="274320" lvl="0" indent="-274320" algn="just" defTabSz="914400">
              <a:spcBef>
                <a:spcPts val="600"/>
              </a:spcBef>
              <a:buClr>
                <a:srgbClr val="727CA3"/>
              </a:buClr>
              <a:buSzPct val="76000"/>
            </a:pPr>
            <a:r>
              <a:rPr lang="en-US" sz="2800" dirty="0">
                <a:solidFill>
                  <a:prstClr val="black"/>
                </a:solidFill>
              </a:rPr>
              <a:t>With older thrombi, extensive  fibrin polymerization renders the thrombus substantially more resistant to plasmin-induced proteolysis, and </a:t>
            </a:r>
            <a:r>
              <a:rPr lang="en-US" sz="2800" dirty="0" err="1">
                <a:solidFill>
                  <a:prstClr val="black"/>
                </a:solidFill>
              </a:rPr>
              <a:t>lysis</a:t>
            </a:r>
            <a:r>
              <a:rPr lang="en-US" sz="2800" dirty="0">
                <a:solidFill>
                  <a:prstClr val="black"/>
                </a:solidFill>
              </a:rPr>
              <a:t> is ineffectual</a:t>
            </a:r>
            <a:r>
              <a:rPr lang="en-US" sz="2800" i="1" dirty="0">
                <a:solidFill>
                  <a:prstClr val="black"/>
                </a:solidFill>
              </a:rPr>
              <a:t>.</a:t>
            </a:r>
          </a:p>
          <a:p>
            <a:pPr lvl="0" algn="just" defTabSz="914400">
              <a:spcBef>
                <a:spcPts val="600"/>
              </a:spcBef>
              <a:buClr>
                <a:srgbClr val="727CA3"/>
              </a:buClr>
              <a:buSzPct val="76000"/>
            </a:pPr>
            <a:r>
              <a:rPr lang="en-US" sz="2800" i="1" dirty="0">
                <a:solidFill>
                  <a:srgbClr val="5B9BD5">
                    <a:lumMod val="75000"/>
                  </a:srgbClr>
                </a:solidFill>
              </a:rPr>
              <a:t>Therapeutic administration of </a:t>
            </a:r>
            <a:r>
              <a:rPr lang="en-US" sz="2800" i="1" dirty="0" err="1">
                <a:solidFill>
                  <a:srgbClr val="5B9BD5">
                    <a:lumMod val="75000"/>
                  </a:srgbClr>
                </a:solidFill>
              </a:rPr>
              <a:t>fibrinolytic</a:t>
            </a:r>
            <a:r>
              <a:rPr lang="en-US" sz="2800" i="1" dirty="0">
                <a:solidFill>
                  <a:srgbClr val="5B9BD5">
                    <a:lumMod val="75000"/>
                  </a:srgbClr>
                </a:solidFill>
              </a:rPr>
              <a:t> agents is not effective unless given within a few hours of thrombus formation.</a:t>
            </a:r>
          </a:p>
          <a:p>
            <a:pPr marL="274320" lvl="0" indent="-274320" algn="just" defTabSz="914400">
              <a:spcBef>
                <a:spcPts val="600"/>
              </a:spcBef>
              <a:buClr>
                <a:srgbClr val="727CA3"/>
              </a:buClr>
              <a:buSzPct val="76000"/>
              <a:buFont typeface="Wingdings 3"/>
              <a:buChar char=""/>
            </a:pPr>
            <a:r>
              <a:rPr lang="en-US" sz="2800" i="1" dirty="0">
                <a:solidFill>
                  <a:prstClr val="black"/>
                </a:solidFill>
              </a:rPr>
              <a:t>Organization and recanalization: </a:t>
            </a:r>
            <a:r>
              <a:rPr lang="en-US" sz="2800" dirty="0">
                <a:solidFill>
                  <a:prstClr val="black"/>
                </a:solidFill>
              </a:rPr>
              <a:t>Older thrombi become organized by the ingrowth of endothelial cells, smooth muscle cells, and fibroblasts into the fibrin-rich thrombus.</a:t>
            </a: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380218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258" y="200023"/>
            <a:ext cx="8507642" cy="5881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stretch>
            <a:fillRect/>
          </a:stretch>
        </p:blipFill>
        <p:spPr>
          <a:xfrm>
            <a:off x="0" y="6153901"/>
            <a:ext cx="902286" cy="682811"/>
          </a:xfrm>
          <a:prstGeom prst="rect">
            <a:avLst/>
          </a:prstGeom>
        </p:spPr>
      </p:pic>
    </p:spTree>
    <p:extLst>
      <p:ext uri="{BB962C8B-B14F-4D97-AF65-F5344CB8AC3E}">
        <p14:creationId xmlns:p14="http://schemas.microsoft.com/office/powerpoint/2010/main" val="3608255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85A277FF-8333-4EDB-A36B-6E1169ADBB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302" y="669851"/>
            <a:ext cx="8155172" cy="4274289"/>
          </a:xfrm>
          <a:prstGeom prst="rect">
            <a:avLst/>
          </a:prstGeom>
        </p:spPr>
      </p:pic>
      <p:pic>
        <p:nvPicPr>
          <p:cNvPr id="6" name="Picture 5"/>
          <p:cNvPicPr>
            <a:picLocks noChangeAspect="1"/>
          </p:cNvPicPr>
          <p:nvPr/>
        </p:nvPicPr>
        <p:blipFill>
          <a:blip r:embed="rId4"/>
          <a:stretch>
            <a:fillRect/>
          </a:stretch>
        </p:blipFill>
        <p:spPr>
          <a:xfrm>
            <a:off x="0" y="6153901"/>
            <a:ext cx="902286" cy="682811"/>
          </a:xfrm>
          <a:prstGeom prst="rect">
            <a:avLst/>
          </a:prstGeom>
        </p:spPr>
      </p:pic>
    </p:spTree>
    <p:extLst>
      <p:ext uri="{BB962C8B-B14F-4D97-AF65-F5344CB8AC3E}">
        <p14:creationId xmlns:p14="http://schemas.microsoft.com/office/powerpoint/2010/main" val="132828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1"/>
            <a:ext cx="9144000" cy="704275"/>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4087" y="2692634"/>
            <a:ext cx="4695825" cy="3452103"/>
          </a:xfrm>
          <a:prstGeom prst="rect">
            <a:avLst/>
          </a:prstGeom>
        </p:spPr>
      </p:pic>
      <p:sp>
        <p:nvSpPr>
          <p:cNvPr id="14" name="TextBox 13"/>
          <p:cNvSpPr txBox="1"/>
          <p:nvPr/>
        </p:nvSpPr>
        <p:spPr>
          <a:xfrm>
            <a:off x="675819" y="1168400"/>
            <a:ext cx="7541875" cy="1446550"/>
          </a:xfrm>
          <a:prstGeom prst="rect">
            <a:avLst/>
          </a:prstGeom>
          <a:noFill/>
        </p:spPr>
        <p:txBody>
          <a:bodyPr wrap="square" rtlCol="0">
            <a:spAutoFit/>
          </a:bodyPr>
          <a:lstStyle/>
          <a:p>
            <a:r>
              <a:rPr lang="en-GB" sz="2400" dirty="0">
                <a:effectLst>
                  <a:outerShdw blurRad="38100" dist="38100" dir="2700000" algn="tl">
                    <a:srgbClr val="000000">
                      <a:alpha val="43137"/>
                    </a:srgbClr>
                  </a:outerShdw>
                </a:effectLst>
              </a:rPr>
              <a:t>Session 5 </a:t>
            </a:r>
          </a:p>
          <a:p>
            <a:r>
              <a:rPr lang="en-GB" sz="2400" dirty="0">
                <a:effectLst>
                  <a:outerShdw blurRad="38100" dist="38100" dir="2700000" algn="tl">
                    <a:srgbClr val="000000">
                      <a:alpha val="43137"/>
                    </a:srgbClr>
                  </a:outerShdw>
                </a:effectLst>
              </a:rPr>
              <a:t>Lecture 2</a:t>
            </a:r>
          </a:p>
          <a:p>
            <a:pPr algn="ctr"/>
            <a:r>
              <a:rPr lang="en-GB" sz="4000" b="1" dirty="0">
                <a:effectLst>
                  <a:outerShdw blurRad="38100" dist="38100" dir="2700000" algn="tl">
                    <a:srgbClr val="000000">
                      <a:alpha val="43137"/>
                    </a:srgbClr>
                  </a:outerShdw>
                </a:effectLst>
              </a:rPr>
              <a:t>Thrombosis</a:t>
            </a:r>
          </a:p>
        </p:txBody>
      </p:sp>
      <p:sp>
        <p:nvSpPr>
          <p:cNvPr id="15" name="Subtitle 4"/>
          <p:cNvSpPr txBox="1">
            <a:spLocks/>
          </p:cNvSpPr>
          <p:nvPr/>
        </p:nvSpPr>
        <p:spPr>
          <a:xfrm>
            <a:off x="5105400" y="68174"/>
            <a:ext cx="3886200" cy="636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1400">
                <a:solidFill>
                  <a:srgbClr val="002060"/>
                </a:solidFill>
                <a:latin typeface="Berlin Sans FB Demi" panose="020E0802020502020306" pitchFamily="34" charset="0"/>
              </a:rPr>
              <a:t>Ministry of higher Education</a:t>
            </a:r>
          </a:p>
          <a:p>
            <a:pPr>
              <a:lnSpc>
                <a:spcPct val="100000"/>
              </a:lnSpc>
              <a:spcBef>
                <a:spcPts val="0"/>
              </a:spcBef>
            </a:pPr>
            <a:r>
              <a:rPr lang="en-US" sz="1400">
                <a:solidFill>
                  <a:srgbClr val="002060"/>
                </a:solidFill>
                <a:latin typeface="Berlin Sans FB Demi" panose="020E0802020502020306" pitchFamily="34" charset="0"/>
              </a:rPr>
              <a:t>and Scientific Research</a:t>
            </a:r>
            <a:endParaRPr lang="en-US" sz="1400" dirty="0">
              <a:solidFill>
                <a:srgbClr val="002060"/>
              </a:solidFill>
              <a:latin typeface="Berlin Sans FB Demi" panose="020E0802020502020306" pitchFamily="34" charset="0"/>
            </a:endParaRPr>
          </a:p>
        </p:txBody>
      </p:sp>
      <p:sp>
        <p:nvSpPr>
          <p:cNvPr id="16" name="Subtitle 4"/>
          <p:cNvSpPr txBox="1">
            <a:spLocks/>
          </p:cNvSpPr>
          <p:nvPr/>
        </p:nvSpPr>
        <p:spPr>
          <a:xfrm>
            <a:off x="152400" y="68174"/>
            <a:ext cx="3886200" cy="58068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pic>
        <p:nvPicPr>
          <p:cNvPr id="17" name="Picture 16"/>
          <p:cNvPicPr>
            <a:picLocks noChangeAspect="1"/>
          </p:cNvPicPr>
          <p:nvPr/>
        </p:nvPicPr>
        <p:blipFill>
          <a:blip r:embed="rId4"/>
          <a:stretch>
            <a:fillRect/>
          </a:stretch>
        </p:blipFill>
        <p:spPr>
          <a:xfrm>
            <a:off x="4123905" y="22819"/>
            <a:ext cx="896190" cy="681455"/>
          </a:xfrm>
          <a:prstGeom prst="rect">
            <a:avLst/>
          </a:prstGeom>
        </p:spPr>
      </p:pic>
      <p:pic>
        <p:nvPicPr>
          <p:cNvPr id="18" name="Picture 17"/>
          <p:cNvPicPr>
            <a:picLocks noChangeAspect="1"/>
          </p:cNvPicPr>
          <p:nvPr/>
        </p:nvPicPr>
        <p:blipFill>
          <a:blip r:embed="rId5"/>
          <a:stretch>
            <a:fillRect/>
          </a:stretch>
        </p:blipFill>
        <p:spPr>
          <a:xfrm>
            <a:off x="0" y="6153901"/>
            <a:ext cx="902286" cy="682811"/>
          </a:xfrm>
          <a:prstGeom prst="rect">
            <a:avLst/>
          </a:prstGeom>
        </p:spPr>
      </p:pic>
    </p:spTree>
    <p:extLst>
      <p:ext uri="{BB962C8B-B14F-4D97-AF65-F5344CB8AC3E}">
        <p14:creationId xmlns:p14="http://schemas.microsoft.com/office/powerpoint/2010/main" val="3506419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0" name="TextBox 9"/>
          <p:cNvSpPr txBox="1"/>
          <p:nvPr/>
        </p:nvSpPr>
        <p:spPr>
          <a:xfrm>
            <a:off x="228600" y="736600"/>
            <a:ext cx="8636000" cy="5201424"/>
          </a:xfrm>
          <a:prstGeom prst="rect">
            <a:avLst/>
          </a:prstGeom>
          <a:noFill/>
        </p:spPr>
        <p:txBody>
          <a:bodyPr wrap="square" rtlCol="0">
            <a:spAutoFit/>
          </a:bodyPr>
          <a:lstStyle/>
          <a:p>
            <a:r>
              <a:rPr lang="en-GB" sz="3200" b="1" dirty="0"/>
              <a:t>Learning objectives: </a:t>
            </a:r>
          </a:p>
          <a:p>
            <a:pPr marL="514350" indent="-514350">
              <a:buFont typeface="+mj-lt"/>
              <a:buAutoNum type="arabicPeriod"/>
            </a:pPr>
            <a:r>
              <a:rPr lang="en-GB" sz="2800" b="1" dirty="0"/>
              <a:t>Haemostasis;</a:t>
            </a:r>
          </a:p>
          <a:p>
            <a:pPr marL="971550" lvl="1" indent="-514350">
              <a:buFont typeface="Arial" pitchFamily="34" charset="0"/>
              <a:buChar char="•"/>
            </a:pPr>
            <a:r>
              <a:rPr lang="en-GB" sz="2400" b="1" dirty="0"/>
              <a:t>Definition</a:t>
            </a:r>
          </a:p>
          <a:p>
            <a:pPr marL="971550" lvl="1" indent="-514350">
              <a:buFont typeface="Arial" pitchFamily="34" charset="0"/>
              <a:buChar char="•"/>
            </a:pPr>
            <a:r>
              <a:rPr lang="en-GB" sz="2400" b="1" dirty="0"/>
              <a:t>Balance of coagulant and anticoagulant factors</a:t>
            </a:r>
          </a:p>
          <a:p>
            <a:pPr marL="971550" lvl="1" indent="-514350">
              <a:buFont typeface="Arial" pitchFamily="34" charset="0"/>
              <a:buChar char="•"/>
            </a:pPr>
            <a:r>
              <a:rPr lang="en-GB" sz="2400" b="1" dirty="0"/>
              <a:t>Intrinsic and extrinsic pathways</a:t>
            </a:r>
          </a:p>
          <a:p>
            <a:pPr marL="971550" lvl="1" indent="-514350">
              <a:buFont typeface="Arial" pitchFamily="34" charset="0"/>
              <a:buChar char="•"/>
            </a:pPr>
            <a:r>
              <a:rPr lang="en-GB" sz="2400" b="1" dirty="0"/>
              <a:t>Role of platelets</a:t>
            </a:r>
          </a:p>
          <a:p>
            <a:pPr marL="971550" lvl="1" indent="-514350">
              <a:buFont typeface="Arial" pitchFamily="34" charset="0"/>
              <a:buChar char="•"/>
            </a:pPr>
            <a:r>
              <a:rPr lang="en-GB" sz="2400" b="1" dirty="0" err="1"/>
              <a:t>Fibrinolytic</a:t>
            </a:r>
            <a:r>
              <a:rPr lang="en-GB" sz="2400" b="1" dirty="0"/>
              <a:t> system</a:t>
            </a:r>
          </a:p>
          <a:p>
            <a:endParaRPr lang="en-GB" sz="2800" b="1" dirty="0"/>
          </a:p>
          <a:p>
            <a:pPr marL="514350" indent="-514350">
              <a:buFont typeface="+mj-lt"/>
              <a:buAutoNum type="arabicPeriod" startAt="2"/>
            </a:pPr>
            <a:r>
              <a:rPr lang="en-GB" sz="2800" b="1" dirty="0"/>
              <a:t>Thrombosis; </a:t>
            </a:r>
          </a:p>
          <a:p>
            <a:pPr marL="914400" lvl="1" indent="-457200">
              <a:buFont typeface="Arial" pitchFamily="34" charset="0"/>
              <a:buChar char="•"/>
            </a:pPr>
            <a:r>
              <a:rPr lang="en-GB" sz="2400" b="1" dirty="0"/>
              <a:t>Definition</a:t>
            </a:r>
          </a:p>
          <a:p>
            <a:pPr marL="914400" lvl="1" indent="-457200">
              <a:buFont typeface="Arial" pitchFamily="34" charset="0"/>
              <a:buChar char="•"/>
            </a:pPr>
            <a:r>
              <a:rPr lang="en-GB" sz="2400" b="1" dirty="0"/>
              <a:t>Predisposing factors</a:t>
            </a:r>
          </a:p>
          <a:p>
            <a:pPr marL="914400" lvl="1" indent="-457200">
              <a:buFont typeface="Arial" pitchFamily="34" charset="0"/>
              <a:buChar char="•"/>
            </a:pPr>
            <a:r>
              <a:rPr lang="en-GB" sz="2400" b="1" dirty="0"/>
              <a:t>Effects of thrombosis</a:t>
            </a:r>
          </a:p>
          <a:p>
            <a:pPr marL="914400" lvl="1" indent="-457200">
              <a:buFont typeface="Arial" pitchFamily="34" charset="0"/>
              <a:buChar char="•"/>
            </a:pPr>
            <a:r>
              <a:rPr lang="en-GB" sz="2400" b="1" dirty="0"/>
              <a:t>Outcomes</a:t>
            </a:r>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11" name="Subtitle 4"/>
          <p:cNvSpPr txBox="1">
            <a:spLocks/>
          </p:cNvSpPr>
          <p:nvPr/>
        </p:nvSpPr>
        <p:spPr>
          <a:xfrm>
            <a:off x="5105400" y="68174"/>
            <a:ext cx="3886200" cy="636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1400">
                <a:solidFill>
                  <a:srgbClr val="002060"/>
                </a:solidFill>
                <a:latin typeface="Berlin Sans FB Demi" panose="020E0802020502020306" pitchFamily="34" charset="0"/>
              </a:rPr>
              <a:t>Ministry of higher Education</a:t>
            </a:r>
          </a:p>
          <a:p>
            <a:pPr>
              <a:lnSpc>
                <a:spcPct val="100000"/>
              </a:lnSpc>
              <a:spcBef>
                <a:spcPts val="0"/>
              </a:spcBef>
            </a:pPr>
            <a:r>
              <a:rPr lang="en-US" sz="1400">
                <a:solidFill>
                  <a:srgbClr val="002060"/>
                </a:solidFill>
                <a:latin typeface="Berlin Sans FB Demi" panose="020E0802020502020306" pitchFamily="34" charset="0"/>
              </a:rPr>
              <a:t>and Scientific Research</a:t>
            </a:r>
            <a:endParaRPr lang="en-US" sz="1400" dirty="0">
              <a:solidFill>
                <a:srgbClr val="002060"/>
              </a:solidFill>
              <a:latin typeface="Berlin Sans FB Demi" panose="020E0802020502020306" pitchFamily="34" charset="0"/>
            </a:endParaRPr>
          </a:p>
        </p:txBody>
      </p:sp>
      <p:sp>
        <p:nvSpPr>
          <p:cNvPr id="13" name="Subtitle 4"/>
          <p:cNvSpPr txBox="1">
            <a:spLocks/>
          </p:cNvSpPr>
          <p:nvPr/>
        </p:nvSpPr>
        <p:spPr>
          <a:xfrm>
            <a:off x="152400" y="68174"/>
            <a:ext cx="3886200" cy="58068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pic>
        <p:nvPicPr>
          <p:cNvPr id="14" name="Picture 13"/>
          <p:cNvPicPr>
            <a:picLocks noChangeAspect="1"/>
          </p:cNvPicPr>
          <p:nvPr/>
        </p:nvPicPr>
        <p:blipFill>
          <a:blip r:embed="rId3"/>
          <a:stretch>
            <a:fillRect/>
          </a:stretch>
        </p:blipFill>
        <p:spPr>
          <a:xfrm>
            <a:off x="4123905" y="22819"/>
            <a:ext cx="896190" cy="681455"/>
          </a:xfrm>
          <a:prstGeom prst="rect">
            <a:avLst/>
          </a:prstGeom>
        </p:spPr>
      </p:pic>
      <p:pic>
        <p:nvPicPr>
          <p:cNvPr id="3" name="Picture 2"/>
          <p:cNvPicPr>
            <a:picLocks noChangeAspect="1"/>
          </p:cNvPicPr>
          <p:nvPr/>
        </p:nvPicPr>
        <p:blipFill>
          <a:blip r:embed="rId4"/>
          <a:stretch>
            <a:fillRect/>
          </a:stretch>
        </p:blipFill>
        <p:spPr>
          <a:xfrm>
            <a:off x="0" y="6153901"/>
            <a:ext cx="902286" cy="682811"/>
          </a:xfrm>
          <a:prstGeom prst="rect">
            <a:avLst/>
          </a:prstGeom>
        </p:spPr>
      </p:pic>
    </p:spTree>
    <p:extLst>
      <p:ext uri="{BB962C8B-B14F-4D97-AF65-F5344CB8AC3E}">
        <p14:creationId xmlns:p14="http://schemas.microsoft.com/office/powerpoint/2010/main" val="240406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4259" y="291813"/>
            <a:ext cx="3035575" cy="584775"/>
          </a:xfrm>
          <a:prstGeom prst="rect">
            <a:avLst/>
          </a:prstGeom>
        </p:spPr>
        <p:txBody>
          <a:bodyPr wrap="none">
            <a:spAutoFit/>
          </a:bodyPr>
          <a:lstStyle/>
          <a:p>
            <a:pPr lvl="0" defTabSz="914400">
              <a:defRPr/>
            </a:pPr>
            <a:r>
              <a:rPr lang="en-US" sz="3200" b="1" dirty="0">
                <a:solidFill>
                  <a:srgbClr val="FF0000"/>
                </a:solidFill>
              </a:rPr>
              <a:t>2- THROMBOSIS</a:t>
            </a:r>
            <a:r>
              <a:rPr kumimoji="0" lang="en-US" sz="3200" b="1" i="0" u="none" strike="noStrike" kern="0" cap="none" spc="0" normalizeH="0" baseline="0" noProof="0" dirty="0">
                <a:ln>
                  <a:noFill/>
                </a:ln>
                <a:solidFill>
                  <a:srgbClr val="FF0000"/>
                </a:solidFill>
                <a:effectLst/>
                <a:uLnTx/>
                <a:uFillTx/>
                <a:ea typeface="+mj-ea"/>
                <a:cs typeface="+mj-cs"/>
              </a:rPr>
              <a:t> </a:t>
            </a:r>
            <a:endParaRPr kumimoji="0" lang="en-US" sz="1800" b="1" i="0" u="none" strike="noStrike" kern="0" cap="none" spc="0" normalizeH="0" baseline="0" noProof="0" dirty="0">
              <a:ln>
                <a:noFill/>
              </a:ln>
              <a:solidFill>
                <a:srgbClr val="FF0000"/>
              </a:solidFill>
              <a:effectLst/>
              <a:uLnTx/>
              <a:uFillTx/>
            </a:endParaRPr>
          </a:p>
        </p:txBody>
      </p:sp>
      <p:sp>
        <p:nvSpPr>
          <p:cNvPr id="3" name="Rectangle 2"/>
          <p:cNvSpPr/>
          <p:nvPr/>
        </p:nvSpPr>
        <p:spPr>
          <a:xfrm>
            <a:off x="257175" y="1032724"/>
            <a:ext cx="8594725" cy="4985980"/>
          </a:xfrm>
          <a:prstGeom prst="rect">
            <a:avLst/>
          </a:prstGeom>
        </p:spPr>
        <p:txBody>
          <a:bodyPr wrap="square">
            <a:spAutoFit/>
          </a:bodyPr>
          <a:lstStyle/>
          <a:p>
            <a:pPr algn="just">
              <a:lnSpc>
                <a:spcPct val="150000"/>
              </a:lnSpc>
            </a:pPr>
            <a:r>
              <a:rPr lang="en-GB" sz="2800" dirty="0"/>
              <a:t>The pathologic counterpart of haemostasis is </a:t>
            </a:r>
            <a:r>
              <a:rPr lang="en-GB" sz="2800" i="1" dirty="0"/>
              <a:t>thrombosis, </a:t>
            </a:r>
            <a:r>
              <a:rPr lang="en-GB" sz="2800" dirty="0"/>
              <a:t>the formation of blood clot </a:t>
            </a:r>
            <a:r>
              <a:rPr lang="en-GB" sz="2800" i="1" dirty="0"/>
              <a:t>(thrombus) </a:t>
            </a:r>
            <a:r>
              <a:rPr lang="en-GB" sz="2800" dirty="0"/>
              <a:t>within intact vessels.</a:t>
            </a:r>
          </a:p>
          <a:p>
            <a:pPr algn="just">
              <a:lnSpc>
                <a:spcPct val="150000"/>
              </a:lnSpc>
            </a:pPr>
            <a:r>
              <a:rPr lang="en-GB" sz="2800" dirty="0"/>
              <a:t> </a:t>
            </a:r>
          </a:p>
          <a:p>
            <a:pPr algn="just"/>
            <a:r>
              <a:rPr lang="en-US" sz="2800" dirty="0"/>
              <a:t>The three primary abnormalities that lead to thrombus formation </a:t>
            </a:r>
            <a:r>
              <a:rPr lang="en-US" sz="2800" i="1" dirty="0"/>
              <a:t>(</a:t>
            </a:r>
            <a:r>
              <a:rPr lang="en-US" sz="2800" i="1" dirty="0">
                <a:solidFill>
                  <a:srgbClr val="FF0000"/>
                </a:solidFill>
              </a:rPr>
              <a:t>Virchow’s triad</a:t>
            </a:r>
            <a:r>
              <a:rPr lang="en-US" sz="2800" i="1" dirty="0"/>
              <a:t>):</a:t>
            </a:r>
          </a:p>
          <a:p>
            <a:r>
              <a:rPr lang="en-GB" sz="2800" dirty="0">
                <a:solidFill>
                  <a:prstClr val="black"/>
                </a:solidFill>
              </a:rPr>
              <a:t>(1) endothelial injury, </a:t>
            </a:r>
          </a:p>
          <a:p>
            <a:pPr marL="274320" lvl="0" indent="-274320" algn="just" defTabSz="914400">
              <a:spcBef>
                <a:spcPts val="600"/>
              </a:spcBef>
              <a:buClr>
                <a:srgbClr val="727CA3"/>
              </a:buClr>
              <a:buSzPct val="76000"/>
            </a:pPr>
            <a:r>
              <a:rPr lang="en-GB" sz="2800" dirty="0">
                <a:solidFill>
                  <a:prstClr val="black"/>
                </a:solidFill>
              </a:rPr>
              <a:t>(2) stasis or turbulence of blood flow, and </a:t>
            </a:r>
          </a:p>
          <a:p>
            <a:pPr marL="274320" lvl="0" indent="-274320" algn="just" defTabSz="914400">
              <a:spcBef>
                <a:spcPts val="600"/>
              </a:spcBef>
              <a:buClr>
                <a:srgbClr val="727CA3"/>
              </a:buClr>
              <a:buSzPct val="76000"/>
            </a:pPr>
            <a:r>
              <a:rPr lang="en-GB" sz="2800" dirty="0">
                <a:solidFill>
                  <a:prstClr val="black"/>
                </a:solidFill>
              </a:rPr>
              <a:t>(3) blood </a:t>
            </a:r>
            <a:r>
              <a:rPr lang="en-GB" sz="2800" dirty="0" err="1">
                <a:solidFill>
                  <a:prstClr val="black"/>
                </a:solidFill>
              </a:rPr>
              <a:t>hypercoagulability</a:t>
            </a:r>
            <a:r>
              <a:rPr lang="en-GB" sz="2800" dirty="0">
                <a:solidFill>
                  <a:prstClr val="black"/>
                </a:solidFill>
              </a:rPr>
              <a:t> </a:t>
            </a: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324278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300" y="279401"/>
            <a:ext cx="8661399" cy="568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stretch>
            <a:fillRect/>
          </a:stretch>
        </p:blipFill>
        <p:spPr>
          <a:xfrm>
            <a:off x="0" y="6153901"/>
            <a:ext cx="902286" cy="682811"/>
          </a:xfrm>
          <a:prstGeom prst="rect">
            <a:avLst/>
          </a:prstGeom>
        </p:spPr>
      </p:pic>
    </p:spTree>
    <p:extLst>
      <p:ext uri="{BB962C8B-B14F-4D97-AF65-F5344CB8AC3E}">
        <p14:creationId xmlns:p14="http://schemas.microsoft.com/office/powerpoint/2010/main" val="99514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4259" y="160991"/>
            <a:ext cx="3222357"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Endothelial Injury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344259" y="745766"/>
            <a:ext cx="8398687" cy="5339923"/>
          </a:xfrm>
          <a:prstGeom prst="rect">
            <a:avLst/>
          </a:prstGeom>
        </p:spPr>
        <p:txBody>
          <a:bodyPr wrap="square">
            <a:spAutoFit/>
          </a:bodyPr>
          <a:lstStyle/>
          <a:p>
            <a:pPr marL="274320" lvl="0" indent="-274320" algn="just" defTabSz="914400">
              <a:lnSpc>
                <a:spcPct val="150000"/>
              </a:lnSpc>
              <a:spcBef>
                <a:spcPts val="600"/>
              </a:spcBef>
              <a:buClr>
                <a:srgbClr val="727CA3"/>
              </a:buClr>
              <a:buSzPct val="76000"/>
              <a:buFont typeface="Wingdings 3"/>
              <a:buChar char=""/>
            </a:pPr>
            <a:r>
              <a:rPr lang="en-GB" sz="2800" i="1" dirty="0"/>
              <a:t>Endothelial injury </a:t>
            </a:r>
            <a:r>
              <a:rPr lang="en-GB" sz="2800" dirty="0"/>
              <a:t>is an important cause of thrombosis, particularly in the </a:t>
            </a:r>
            <a:r>
              <a:rPr lang="en-GB" sz="2800" dirty="0">
                <a:solidFill>
                  <a:srgbClr val="FF0000"/>
                </a:solidFill>
              </a:rPr>
              <a:t>heart and the arteries </a:t>
            </a:r>
            <a:r>
              <a:rPr lang="en-GB" sz="2800" dirty="0"/>
              <a:t>(e.g., thrombi in the cardiac chambers after myocardial infarction)</a:t>
            </a:r>
          </a:p>
          <a:p>
            <a:pPr marL="274320" lvl="0" indent="-274320" algn="just" defTabSz="914400">
              <a:lnSpc>
                <a:spcPct val="150000"/>
              </a:lnSpc>
              <a:spcBef>
                <a:spcPts val="600"/>
              </a:spcBef>
              <a:buClr>
                <a:srgbClr val="727CA3"/>
              </a:buClr>
              <a:buSzPct val="76000"/>
              <a:buFont typeface="Wingdings 3"/>
              <a:buChar char=""/>
            </a:pPr>
            <a:r>
              <a:rPr lang="en-GB" sz="2800" i="1" dirty="0">
                <a:solidFill>
                  <a:prstClr val="black"/>
                </a:solidFill>
              </a:rPr>
              <a:t>Dysfunctional endothelium </a:t>
            </a:r>
            <a:r>
              <a:rPr lang="en-GB" sz="2800" dirty="0">
                <a:solidFill>
                  <a:prstClr val="black"/>
                </a:solidFill>
              </a:rPr>
              <a:t>(hypertension) elaborates greater amounts of </a:t>
            </a:r>
            <a:r>
              <a:rPr lang="en-GB" sz="2800" dirty="0" err="1">
                <a:solidFill>
                  <a:prstClr val="black"/>
                </a:solidFill>
              </a:rPr>
              <a:t>procoagulant</a:t>
            </a:r>
            <a:r>
              <a:rPr lang="en-GB" sz="2800" dirty="0">
                <a:solidFill>
                  <a:prstClr val="black"/>
                </a:solidFill>
              </a:rPr>
              <a:t> factors (e.g., platelet adhesion molecules, tissue factor, PAI) and synthesizes lesser amounts of anticoagulant molecules (e.g., </a:t>
            </a:r>
            <a:r>
              <a:rPr lang="en-GB" sz="2800" dirty="0" err="1">
                <a:solidFill>
                  <a:prstClr val="black"/>
                </a:solidFill>
              </a:rPr>
              <a:t>thrombomodulin</a:t>
            </a:r>
            <a:r>
              <a:rPr lang="en-GB" sz="2800" dirty="0">
                <a:solidFill>
                  <a:prstClr val="black"/>
                </a:solidFill>
              </a:rPr>
              <a:t>, PGI</a:t>
            </a:r>
            <a:r>
              <a:rPr lang="en-GB" sz="2800" baseline="-25000" dirty="0">
                <a:solidFill>
                  <a:prstClr val="black"/>
                </a:solidFill>
              </a:rPr>
              <a:t>2</a:t>
            </a:r>
            <a:r>
              <a:rPr lang="en-GB" sz="2800" dirty="0">
                <a:solidFill>
                  <a:prstClr val="black"/>
                </a:solidFill>
              </a:rPr>
              <a:t>, t-PA).</a:t>
            </a: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304412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9959" y="286891"/>
            <a:ext cx="8398687"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Alterations in Normal Blood Flow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229958" y="1001286"/>
            <a:ext cx="8660041" cy="4985980"/>
          </a:xfrm>
          <a:prstGeom prst="rect">
            <a:avLst/>
          </a:prstGeom>
        </p:spPr>
        <p:txBody>
          <a:bodyPr wrap="square">
            <a:spAutoFit/>
          </a:bodyPr>
          <a:lstStyle/>
          <a:p>
            <a:pPr marL="274320" lvl="0" indent="-274320" algn="just" defTabSz="914400">
              <a:spcBef>
                <a:spcPts val="600"/>
              </a:spcBef>
              <a:buClr>
                <a:srgbClr val="727CA3"/>
              </a:buClr>
              <a:buSzPct val="76000"/>
              <a:buFont typeface="Wingdings 3"/>
              <a:buChar char=""/>
            </a:pPr>
            <a:r>
              <a:rPr lang="en-US" sz="2800" i="1" dirty="0">
                <a:solidFill>
                  <a:prstClr val="black"/>
                </a:solidFill>
              </a:rPr>
              <a:t>Turbulence</a:t>
            </a:r>
            <a:r>
              <a:rPr lang="en-US" sz="2800" dirty="0">
                <a:solidFill>
                  <a:prstClr val="black"/>
                </a:solidFill>
              </a:rPr>
              <a:t> contributes to arterial and cardiac thrombosis by causing endothelial injury or dysfunction, as well as by forming countercurrents and local pockets of stasis; </a:t>
            </a:r>
            <a:r>
              <a:rPr lang="en-US" sz="2800" i="1" dirty="0">
                <a:solidFill>
                  <a:prstClr val="black"/>
                </a:solidFill>
              </a:rPr>
              <a:t>stasis</a:t>
            </a:r>
            <a:r>
              <a:rPr lang="en-US" sz="2800" dirty="0">
                <a:solidFill>
                  <a:prstClr val="black"/>
                </a:solidFill>
              </a:rPr>
              <a:t> is a major contributor to the development of venous thrombi.</a:t>
            </a:r>
          </a:p>
          <a:p>
            <a:pPr marL="274320" lvl="0" indent="-274320" algn="just" defTabSz="914400">
              <a:spcBef>
                <a:spcPts val="600"/>
              </a:spcBef>
              <a:buClr>
                <a:srgbClr val="727CA3"/>
              </a:buClr>
              <a:buSzPct val="76000"/>
            </a:pPr>
            <a:r>
              <a:rPr lang="en-US" sz="2800" dirty="0">
                <a:solidFill>
                  <a:prstClr val="black"/>
                </a:solidFill>
              </a:rPr>
              <a:t> </a:t>
            </a:r>
          </a:p>
          <a:p>
            <a:pPr marL="274320" indent="-274320" algn="just" defTabSz="914400">
              <a:spcBef>
                <a:spcPts val="600"/>
              </a:spcBef>
              <a:buClr>
                <a:srgbClr val="727CA3"/>
              </a:buClr>
              <a:buSzPct val="76000"/>
              <a:buFont typeface="Wingdings 3"/>
              <a:buChar char=""/>
            </a:pPr>
            <a:r>
              <a:rPr lang="en-US" sz="2800" dirty="0" err="1">
                <a:solidFill>
                  <a:prstClr val="black"/>
                </a:solidFill>
              </a:rPr>
              <a:t>Hyperviscosity</a:t>
            </a:r>
            <a:r>
              <a:rPr lang="en-US" sz="2800" dirty="0">
                <a:solidFill>
                  <a:prstClr val="black"/>
                </a:solidFill>
              </a:rPr>
              <a:t> syndromes (such as </a:t>
            </a:r>
            <a:r>
              <a:rPr lang="en-US" sz="2800" dirty="0" err="1">
                <a:solidFill>
                  <a:srgbClr val="FF0000"/>
                </a:solidFill>
              </a:rPr>
              <a:t>polycythemia</a:t>
            </a:r>
            <a:r>
              <a:rPr lang="en-US" sz="2800" dirty="0">
                <a:solidFill>
                  <a:prstClr val="black"/>
                </a:solidFill>
              </a:rPr>
              <a:t>) increase resistance to flow and cause small vessel stasis; the deformed red cells in </a:t>
            </a:r>
            <a:r>
              <a:rPr lang="en-US" sz="2800" dirty="0">
                <a:solidFill>
                  <a:srgbClr val="FF0000"/>
                </a:solidFill>
              </a:rPr>
              <a:t>sickle cell anemia </a:t>
            </a:r>
            <a:r>
              <a:rPr lang="en-US" sz="2800" dirty="0">
                <a:solidFill>
                  <a:prstClr val="black"/>
                </a:solidFill>
              </a:rPr>
              <a:t>cause vascular occlusions, and the resultant stasis also predisposes to thrombosis.</a:t>
            </a: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116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5159" y="215613"/>
            <a:ext cx="3302507"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464653"/>
                </a:solidFill>
                <a:effectLst/>
                <a:uLnTx/>
                <a:uFillTx/>
                <a:ea typeface="+mj-ea"/>
                <a:cs typeface="+mj-cs"/>
              </a:rPr>
              <a:t>Hypercoagulability</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p:cNvSpPr/>
          <p:nvPr/>
        </p:nvSpPr>
        <p:spPr>
          <a:xfrm>
            <a:off x="245159" y="852150"/>
            <a:ext cx="8619441" cy="4693593"/>
          </a:xfrm>
          <a:prstGeom prst="rect">
            <a:avLst/>
          </a:prstGeom>
        </p:spPr>
        <p:txBody>
          <a:bodyPr wrap="square">
            <a:spAutoFit/>
          </a:bodyPr>
          <a:lstStyle/>
          <a:p>
            <a:pPr marL="274320" indent="-274320" algn="just" defTabSz="914400">
              <a:lnSpc>
                <a:spcPct val="150000"/>
              </a:lnSpc>
              <a:spcBef>
                <a:spcPts val="600"/>
              </a:spcBef>
              <a:buClr>
                <a:srgbClr val="727CA3"/>
              </a:buClr>
              <a:buSzPct val="76000"/>
              <a:buFont typeface="Wingdings 3"/>
              <a:buChar char=""/>
            </a:pPr>
            <a:r>
              <a:rPr lang="en-US" sz="2800" dirty="0">
                <a:solidFill>
                  <a:prstClr val="black"/>
                </a:solidFill>
              </a:rPr>
              <a:t>It is loosely defined as any alteration of the coagulation pathways that predisposes to thrombosis, and it can be divided into </a:t>
            </a:r>
            <a:r>
              <a:rPr lang="en-US" sz="2800" i="1" dirty="0">
                <a:solidFill>
                  <a:prstClr val="black"/>
                </a:solidFill>
              </a:rPr>
              <a:t>primary</a:t>
            </a:r>
            <a:r>
              <a:rPr lang="en-US" sz="2800" dirty="0">
                <a:solidFill>
                  <a:prstClr val="black"/>
                </a:solidFill>
              </a:rPr>
              <a:t> (genetic) and </a:t>
            </a:r>
            <a:r>
              <a:rPr lang="en-US" sz="2800" i="1" dirty="0">
                <a:solidFill>
                  <a:prstClr val="black"/>
                </a:solidFill>
              </a:rPr>
              <a:t>secondary</a:t>
            </a:r>
            <a:r>
              <a:rPr lang="en-US" sz="2800" dirty="0">
                <a:solidFill>
                  <a:prstClr val="black"/>
                </a:solidFill>
              </a:rPr>
              <a:t> (acquired) disorders.</a:t>
            </a:r>
          </a:p>
          <a:p>
            <a:pPr marL="274320" indent="-274320" algn="just" defTabSz="914400">
              <a:lnSpc>
                <a:spcPct val="150000"/>
              </a:lnSpc>
              <a:spcBef>
                <a:spcPts val="600"/>
              </a:spcBef>
              <a:buClr>
                <a:srgbClr val="727CA3"/>
              </a:buClr>
              <a:buSzPct val="76000"/>
              <a:buFont typeface="Wingdings 3"/>
              <a:buChar char=""/>
            </a:pPr>
            <a:r>
              <a:rPr lang="en-US" sz="2800" dirty="0">
                <a:solidFill>
                  <a:prstClr val="black"/>
                </a:solidFill>
              </a:rPr>
              <a:t>Hypercoagulability contributes infrequently to arterial or </a:t>
            </a:r>
            <a:r>
              <a:rPr lang="en-US" sz="2800" dirty="0" err="1">
                <a:solidFill>
                  <a:prstClr val="black"/>
                </a:solidFill>
              </a:rPr>
              <a:t>intracardiac</a:t>
            </a:r>
            <a:r>
              <a:rPr lang="en-US" sz="2800" dirty="0">
                <a:solidFill>
                  <a:prstClr val="black"/>
                </a:solidFill>
              </a:rPr>
              <a:t> thrombosis but is an important underlying risk factor for venous thrombosis.</a:t>
            </a:r>
          </a:p>
        </p:txBody>
      </p:sp>
      <p:pic>
        <p:nvPicPr>
          <p:cNvPr id="7" name="Picture 6"/>
          <p:cNvPicPr>
            <a:picLocks noChangeAspect="1"/>
          </p:cNvPicPr>
          <p:nvPr/>
        </p:nvPicPr>
        <p:blipFill>
          <a:blip r:embed="rId3"/>
          <a:stretch>
            <a:fillRect/>
          </a:stretch>
        </p:blipFill>
        <p:spPr>
          <a:xfrm>
            <a:off x="0" y="6153901"/>
            <a:ext cx="902286" cy="682811"/>
          </a:xfrm>
          <a:prstGeom prst="rect">
            <a:avLst/>
          </a:prstGeom>
        </p:spPr>
      </p:pic>
    </p:spTree>
    <p:extLst>
      <p:ext uri="{BB962C8B-B14F-4D97-AF65-F5344CB8AC3E}">
        <p14:creationId xmlns:p14="http://schemas.microsoft.com/office/powerpoint/2010/main" val="215591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59499"/>
            <a:ext cx="9144000" cy="681159"/>
          </a:xfrm>
          <a:prstGeom prst="rect">
            <a:avLst/>
          </a:prstGeom>
          <a:gradFill flip="none" rotWithShape="1">
            <a:gsLst>
              <a:gs pos="0">
                <a:schemeClr val="accent6"/>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026" name="Picture 2" descr="C:\Users\usder\Desktop\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069" y="6081815"/>
            <a:ext cx="921754" cy="826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937" y="271463"/>
            <a:ext cx="7886701" cy="5679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stretch>
            <a:fillRect/>
          </a:stretch>
        </p:blipFill>
        <p:spPr>
          <a:xfrm>
            <a:off x="0" y="6153901"/>
            <a:ext cx="902286" cy="682811"/>
          </a:xfrm>
          <a:prstGeom prst="rect">
            <a:avLst/>
          </a:prstGeom>
        </p:spPr>
      </p:pic>
    </p:spTree>
    <p:extLst>
      <p:ext uri="{BB962C8B-B14F-4D97-AF65-F5344CB8AC3E}">
        <p14:creationId xmlns:p14="http://schemas.microsoft.com/office/powerpoint/2010/main" val="16503465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3409</TotalTime>
  <Words>840</Words>
  <Application>Microsoft Office PowerPoint</Application>
  <PresentationFormat>On-screen Show (4:3)</PresentationFormat>
  <Paragraphs>81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Berlin Sans FB Demi</vt:lpstr>
      <vt:lpstr>Calibri</vt:lpstr>
      <vt:lpstr>Calibri Light</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225</cp:revision>
  <dcterms:created xsi:type="dcterms:W3CDTF">2018-09-07T19:06:31Z</dcterms:created>
  <dcterms:modified xsi:type="dcterms:W3CDTF">2021-11-18T09:18:59Z</dcterms:modified>
</cp:coreProperties>
</file>